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2.png" ContentType="image/png"/>
  <Override PartName="/ppt/media/image3.jpeg" ContentType="image/jpe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12193588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838080" y="40993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2656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9344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794916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83808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9344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794916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838080" y="1825920"/>
            <a:ext cx="1051560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1051560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8080" y="1825920"/>
            <a:ext cx="1051560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2656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838080" y="40993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2656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9344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794916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83808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9344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794916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838080" y="1825920"/>
            <a:ext cx="1051560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1051560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1051560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22656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838080" y="40993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622656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39344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7949160" y="18259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83808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439344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7949160" y="4099320"/>
            <a:ext cx="33858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435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26560" y="40993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3808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26560" y="1825920"/>
            <a:ext cx="513144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838080" y="4099320"/>
            <a:ext cx="10515600" cy="207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Arial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524240" y="1122480"/>
            <a:ext cx="9144000" cy="238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  <a:ea typeface="Arial"/>
              </a:rPr>
              <a:t>Modifiez le style du titre</a:t>
            </a:r>
            <a:endParaRPr b="0" lang="fr-FR" sz="60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  <a:ea typeface="Arial"/>
              </a:rPr>
              <a:t>Modifiez le style du 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920"/>
            <a:ext cx="10515600" cy="4352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Arial"/>
              </a:rPr>
              <a:t>Cliquez pour modifier les styles du texte du masque</a:t>
            </a:r>
            <a:endParaRPr b="0" lang="fr-FR" sz="28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Arial"/>
              </a:rPr>
              <a:t>Deuxième niveau</a:t>
            </a:r>
            <a:endParaRPr b="0" lang="fr-FR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Troisième niveau</a:t>
            </a:r>
            <a:endParaRPr b="0" lang="fr-FR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Quatrième niveau</a:t>
            </a:r>
            <a:endParaRPr b="0" lang="fr-FR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Cinquième niveau</a:t>
            </a:r>
            <a:endParaRPr b="0" lang="fr-F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age 7" descr=""/>
          <p:cNvPicPr/>
          <p:nvPr/>
        </p:nvPicPr>
        <p:blipFill>
          <a:blip r:embed="rId1"/>
          <a:stretch/>
        </p:blipFill>
        <p:spPr>
          <a:xfrm>
            <a:off x="-228600" y="-360"/>
            <a:ext cx="12337200" cy="6858000"/>
          </a:xfrm>
          <a:prstGeom prst="rect">
            <a:avLst/>
          </a:prstGeom>
          <a:ln w="0">
            <a:noFill/>
          </a:ln>
        </p:spPr>
      </p:pic>
      <p:sp>
        <p:nvSpPr>
          <p:cNvPr id="115" name="ZoneTexte 4"/>
          <p:cNvSpPr txBox="1"/>
          <p:nvPr/>
        </p:nvSpPr>
        <p:spPr>
          <a:xfrm>
            <a:off x="462960" y="5900400"/>
            <a:ext cx="3618000" cy="584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bf00"/>
              </a:gs>
            </a:gsLst>
            <a:path path="circle">
              <a:fillToRect l="0" t="0" r="100000" b="100000"/>
            </a:path>
          </a:gradFill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buNone/>
            </a:pPr>
            <a:r>
              <a:rPr b="0" i="1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Membre du club  </a:t>
            </a:r>
            <a:r>
              <a:rPr b="0" i="1" lang="fr-FR" sz="3200" spc="-1" strike="noStrike">
                <a:solidFill>
                  <a:srgbClr val="ffc269"/>
                </a:solidFill>
                <a:latin typeface="Calibri"/>
                <a:ea typeface="Arial"/>
              </a:rPr>
              <a:t>  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770000" y="0"/>
            <a:ext cx="7437600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bf00"/>
              </a:gs>
            </a:gsLst>
            <a:path path="circle">
              <a:fillToRect l="0" t="0" r="100000" b="100000"/>
            </a:path>
          </a:gra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1" lang="fr-FR" sz="4400" spc="-1" strike="noStrike">
                <a:solidFill>
                  <a:srgbClr val="c00000"/>
                </a:solidFill>
                <a:latin typeface="Calibri"/>
                <a:ea typeface="Arial"/>
              </a:rPr>
              <a:t>Concours de dessin/conception graphique</a:t>
            </a:r>
            <a:br/>
            <a:br/>
            <a:r>
              <a:rPr b="1" lang="fr-FR" sz="3600" spc="-1" strike="noStrike">
                <a:solidFill>
                  <a:srgbClr val="4472c4"/>
                </a:solidFill>
                <a:latin typeface="Calibri"/>
                <a:ea typeface="Arial"/>
              </a:rPr>
              <a:t>Sur le thème: Quoi faire pour éviter les accidents sur le chemin du travail?</a:t>
            </a:r>
            <a:br/>
            <a:br/>
            <a:r>
              <a:rPr b="1" lang="fr-FR" sz="3100" spc="-1" strike="noStrike">
                <a:solidFill>
                  <a:srgbClr val="c00000"/>
                </a:solidFill>
                <a:latin typeface="Calibri"/>
                <a:ea typeface="Arial"/>
              </a:rPr>
              <a:t>ouvert aux enfants et petits enfants des </a:t>
            </a:r>
            <a:r>
              <a:rPr b="1" lang="fr-FR" sz="3100" spc="-1" strike="noStrike">
                <a:solidFill>
                  <a:srgbClr val="515151"/>
                </a:solidFill>
                <a:latin typeface="Calibri"/>
                <a:ea typeface="Arial"/>
              </a:rPr>
              <a:t>salariés d’organismes non membres du club </a:t>
            </a:r>
            <a:r>
              <a:rPr b="0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 toutes catégories d’âge : 2 cartes cadeau de 100 et 50€</a:t>
            </a:r>
            <a:r>
              <a:rPr b="1" lang="fr-FR" sz="3100" spc="-1" strike="noStrike">
                <a:solidFill>
                  <a:srgbClr val="c00000"/>
                </a:solidFill>
                <a:latin typeface="Calibri"/>
                <a:ea typeface="Arial"/>
              </a:rPr>
              <a:t> </a:t>
            </a:r>
            <a:br/>
            <a:br/>
            <a:r>
              <a:rPr b="1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Envoyez votre dessin et vos coordonnées</a:t>
            </a:r>
            <a:br/>
            <a:r>
              <a:rPr b="1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entre le 22 mai et le 11 juin 2023 </a:t>
            </a:r>
            <a:br/>
            <a:r>
              <a:rPr b="1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en format JPEG ou PNG haute définition à:</a:t>
            </a:r>
            <a:br/>
            <a:r>
              <a:rPr b="1" lang="fr-FR" sz="2800" spc="-1" strike="noStrike">
                <a:solidFill>
                  <a:srgbClr val="c00000"/>
                </a:solidFill>
                <a:latin typeface="Calibri"/>
                <a:ea typeface="Arial"/>
              </a:rPr>
              <a:t>ClubSREE83@gmail.com</a:t>
            </a:r>
            <a:endParaRPr b="0" lang="fr-FR" sz="2800" spc="-1" strike="noStrike">
              <a:latin typeface="Arial"/>
            </a:endParaRPr>
          </a:p>
        </p:txBody>
      </p:sp>
      <p:pic>
        <p:nvPicPr>
          <p:cNvPr id="117" name="Image 2" descr=""/>
          <p:cNvPicPr/>
          <p:nvPr/>
        </p:nvPicPr>
        <p:blipFill>
          <a:blip r:embed="rId2"/>
          <a:stretch/>
        </p:blipFill>
        <p:spPr>
          <a:xfrm>
            <a:off x="3356640" y="5529600"/>
            <a:ext cx="1331640" cy="1326960"/>
          </a:xfrm>
          <a:prstGeom prst="rect">
            <a:avLst/>
          </a:prstGeom>
          <a:ln w="0">
            <a:noFill/>
          </a:ln>
        </p:spPr>
      </p:pic>
      <p:sp>
        <p:nvSpPr>
          <p:cNvPr id="118" name="ZoneTexte 3"/>
          <p:cNvSpPr txBox="1"/>
          <p:nvPr/>
        </p:nvSpPr>
        <p:spPr>
          <a:xfrm>
            <a:off x="-143280" y="100800"/>
            <a:ext cx="1663560" cy="138492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buNone/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  <a:ea typeface="Arial"/>
              </a:rPr>
              <a:t>VOTRE LOGO </a:t>
            </a:r>
            <a:endParaRPr b="0" lang="fr-FR" sz="2800" spc="-1" strike="noStrike">
              <a:latin typeface="Arial"/>
            </a:endParaRPr>
          </a:p>
          <a:p>
            <a:pPr algn="ctr">
              <a:buNone/>
            </a:pP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 7" descr=""/>
          <p:cNvPicPr/>
          <p:nvPr/>
        </p:nvPicPr>
        <p:blipFill>
          <a:blip r:embed="rId1"/>
          <a:stretch/>
        </p:blipFill>
        <p:spPr>
          <a:xfrm>
            <a:off x="-228600" y="-360"/>
            <a:ext cx="12337200" cy="6858000"/>
          </a:xfrm>
          <a:prstGeom prst="rect">
            <a:avLst/>
          </a:prstGeom>
          <a:ln w="0">
            <a:noFill/>
          </a:ln>
        </p:spPr>
      </p:pic>
      <p:sp>
        <p:nvSpPr>
          <p:cNvPr id="120" name="ZoneTexte 4"/>
          <p:cNvSpPr txBox="1"/>
          <p:nvPr/>
        </p:nvSpPr>
        <p:spPr>
          <a:xfrm>
            <a:off x="462960" y="5900400"/>
            <a:ext cx="3618000" cy="584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bf00"/>
              </a:gs>
            </a:gsLst>
            <a:path path="circle">
              <a:fillToRect l="0" t="0" r="100000" b="100000"/>
            </a:path>
          </a:gradFill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buNone/>
            </a:pPr>
            <a:r>
              <a:rPr b="0" i="1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Membre du club  </a:t>
            </a:r>
            <a:r>
              <a:rPr b="0" i="1" lang="fr-FR" sz="3200" spc="-1" strike="noStrike">
                <a:solidFill>
                  <a:srgbClr val="ffc269"/>
                </a:solidFill>
                <a:latin typeface="Calibri"/>
                <a:ea typeface="Arial"/>
              </a:rPr>
              <a:t>  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770000" y="0"/>
            <a:ext cx="7437600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bf00"/>
              </a:gs>
            </a:gsLst>
            <a:path path="circle">
              <a:fillToRect l="0" t="0" r="100000" b="100000"/>
            </a:path>
          </a:gra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buNone/>
            </a:pPr>
            <a:r>
              <a:rPr b="1" lang="fr-FR" sz="4400" spc="-1" strike="noStrike">
                <a:solidFill>
                  <a:srgbClr val="c00000"/>
                </a:solidFill>
                <a:latin typeface="Calibri"/>
                <a:ea typeface="Arial"/>
              </a:rPr>
              <a:t>Concours de dessin/conception graphique</a:t>
            </a:r>
            <a:br/>
            <a:br/>
            <a:r>
              <a:rPr b="1" lang="fr-FR" sz="3600" spc="-1" strike="noStrike">
                <a:solidFill>
                  <a:srgbClr val="4472c4"/>
                </a:solidFill>
                <a:latin typeface="Calibri"/>
                <a:ea typeface="Arial"/>
              </a:rPr>
              <a:t>Sur le thème: Quoi faire pour éviter les accidents sur le chemin du travail?</a:t>
            </a:r>
            <a:br/>
            <a:br/>
            <a:r>
              <a:rPr b="1" lang="fr-FR" sz="3100" spc="-1" strike="noStrike">
                <a:solidFill>
                  <a:srgbClr val="c00000"/>
                </a:solidFill>
                <a:latin typeface="Calibri"/>
                <a:ea typeface="Arial"/>
              </a:rPr>
              <a:t>ouvert aux enfants et petits enfants des </a:t>
            </a:r>
            <a:r>
              <a:rPr b="1" lang="fr-FR" sz="3100" spc="-1" strike="noStrike">
                <a:solidFill>
                  <a:srgbClr val="515151"/>
                </a:solidFill>
                <a:latin typeface="Calibri"/>
                <a:ea typeface="Arial"/>
              </a:rPr>
              <a:t>salariés d’organismes non membres du club</a:t>
            </a:r>
            <a:r>
              <a:rPr b="1" lang="fr-FR" sz="3100" spc="-1" strike="noStrike">
                <a:solidFill>
                  <a:srgbClr val="c00000"/>
                </a:solidFill>
                <a:latin typeface="Calibri"/>
                <a:ea typeface="Arial"/>
              </a:rPr>
              <a:t> </a:t>
            </a:r>
            <a:r>
              <a:rPr b="0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toutes catégories d’âge : 2 cartes cadeau de 100 et 50€</a:t>
            </a:r>
            <a:r>
              <a:rPr b="1" lang="fr-FR" sz="3100" spc="-1" strike="noStrike">
                <a:solidFill>
                  <a:srgbClr val="c00000"/>
                </a:solidFill>
                <a:latin typeface="Calibri"/>
                <a:ea typeface="Arial"/>
              </a:rPr>
              <a:t> </a:t>
            </a:r>
            <a:br/>
            <a:br/>
            <a:r>
              <a:rPr b="1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Envoyez votre dessin et vos coordonnées</a:t>
            </a:r>
            <a:br/>
            <a:r>
              <a:rPr b="1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entre le 22 mai et le 11 juin 2023 </a:t>
            </a:r>
            <a:br/>
            <a:r>
              <a:rPr b="1" lang="fr-FR" sz="2400" spc="-1" strike="noStrike">
                <a:solidFill>
                  <a:srgbClr val="c00000"/>
                </a:solidFill>
                <a:latin typeface="Calibri"/>
                <a:ea typeface="Arial"/>
              </a:rPr>
              <a:t>en format JPEG ou PNG haute définition à:</a:t>
            </a:r>
            <a:br/>
            <a:r>
              <a:rPr b="1" lang="fr-FR" sz="2800" spc="-1" strike="noStrike">
                <a:solidFill>
                  <a:srgbClr val="c00000"/>
                </a:solidFill>
                <a:latin typeface="Calibri"/>
                <a:ea typeface="Arial"/>
              </a:rPr>
              <a:t>…………………….@...............</a:t>
            </a:r>
            <a:endParaRPr b="0" lang="fr-FR" sz="2800" spc="-1" strike="noStrike">
              <a:latin typeface="Arial"/>
            </a:endParaRPr>
          </a:p>
        </p:txBody>
      </p:sp>
      <p:pic>
        <p:nvPicPr>
          <p:cNvPr id="122" name="Image 2" descr=""/>
          <p:cNvPicPr/>
          <p:nvPr/>
        </p:nvPicPr>
        <p:blipFill>
          <a:blip r:embed="rId2"/>
          <a:stretch/>
        </p:blipFill>
        <p:spPr>
          <a:xfrm>
            <a:off x="3356640" y="5529600"/>
            <a:ext cx="1331640" cy="1326960"/>
          </a:xfrm>
          <a:prstGeom prst="rect">
            <a:avLst/>
          </a:prstGeom>
          <a:ln w="0">
            <a:noFill/>
          </a:ln>
        </p:spPr>
      </p:pic>
      <p:sp>
        <p:nvSpPr>
          <p:cNvPr id="123" name="ZoneTexte 3"/>
          <p:cNvSpPr txBox="1"/>
          <p:nvPr/>
        </p:nvSpPr>
        <p:spPr>
          <a:xfrm>
            <a:off x="-143280" y="100800"/>
            <a:ext cx="1663560" cy="138492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buNone/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  <a:ea typeface="Arial"/>
              </a:rPr>
              <a:t>VOTRE LOGO </a:t>
            </a:r>
            <a:endParaRPr b="0" lang="fr-FR" sz="2800" spc="-1" strike="noStrike">
              <a:latin typeface="Arial"/>
            </a:endParaRPr>
          </a:p>
          <a:p>
            <a:pPr algn="ctr">
              <a:buNone/>
            </a:pP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249840" y="99000"/>
            <a:ext cx="11944800" cy="881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  <a:ea typeface="Arial"/>
              </a:rPr>
              <a:t>Concours de dessin/conception graphique.</a:t>
            </a:r>
            <a:br/>
            <a:r>
              <a:rPr b="0" lang="fr-FR" sz="3200" spc="-1" strike="noStrike">
                <a:solidFill>
                  <a:srgbClr val="000000"/>
                </a:solidFill>
                <a:latin typeface="Calibri"/>
                <a:ea typeface="Arial"/>
              </a:rPr>
              <a:t>« Comment prévenir le risque routier pour aller au travail »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936360" y="1107360"/>
            <a:ext cx="10497600" cy="565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spcBef>
                <a:spcPts val="601"/>
              </a:spcBef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Déroulé</a:t>
            </a: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Du 22 mai au 11 juin 2023 réalisation des dessins</a:t>
            </a: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Envoi d’un dessin ou conception graphique format JPEG ou PNG haute définition mail</a:t>
            </a: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Jury avant le 25 juin 2023: 4 personnes, membres du club, attribueront  des points aux dessins reçus et anonymisés. L’œuvre doit être originale et ne pas reprendre de graphisme existant sur le thème.</a:t>
            </a: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Les gagnants seront ceux qui auront recueilli le plus grand nombre de points</a:t>
            </a: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Remise des prix avant le 30 juin 2023 (Cérémonie ou non: à définir)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Participants: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ouvert aux 6-16 ans,</a:t>
            </a: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Enfants des salariés des organismes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membres du club SREE83</a:t>
            </a:r>
            <a:endParaRPr b="0" lang="fr-FR" sz="1800" spc="-1" strike="noStrike">
              <a:latin typeface="Arial"/>
            </a:endParaRPr>
          </a:p>
          <a:p>
            <a:pPr marL="91440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Trois catégories 2 lots par catégorie (bons achat de 100 et 50€)       6-8 ans, 9-12 ans et 13-16 ans</a:t>
            </a: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Enfants des salariés d’organismes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non membres du club SREE83</a:t>
            </a:r>
            <a:endParaRPr b="0" lang="fr-FR" sz="1800" spc="-1" strike="noStrike">
              <a:latin typeface="Arial"/>
            </a:endParaRPr>
          </a:p>
          <a:p>
            <a:pPr marL="914400">
              <a:lnSpc>
                <a:spcPct val="100000"/>
              </a:lnSpc>
              <a:spcBef>
                <a:spcPts val="300"/>
              </a:spcBef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Une seule catégorie pour laquelle 2 lots seront attribués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Tout participant en envoyant son œuvre, autorise, par là même, les organisateurs du concours à la diffuser dans le seul but de valoriser le travail effectué et la prévention qui y est associée.  – Travaux libres de droit –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Les lauréats,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enfants des salariés </a:t>
            </a:r>
            <a:r>
              <a:rPr b="1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devront 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produire une attestation de l’employeur non-membre du club qu’un de leur parent travaille bien chez eux.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br/>
            <a:br/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725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fr-FR" sz="4400" spc="-1" strike="noStrike">
                <a:solidFill>
                  <a:srgbClr val="000000"/>
                </a:solidFill>
                <a:latin typeface="Calibri"/>
                <a:ea typeface="Arial"/>
              </a:rPr>
              <a:t>Le thème 2023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717120" y="1407240"/>
            <a:ext cx="10983600" cy="4352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r>
              <a:rPr b="1" lang="fr-FR" sz="2800" spc="-1" strike="noStrike">
                <a:solidFill>
                  <a:srgbClr val="4472c4"/>
                </a:solidFill>
                <a:latin typeface="Calibri"/>
                <a:ea typeface="Arial"/>
              </a:rPr>
              <a:t>Quoi faire pour éviter les accidents sur le chemin du travail?</a:t>
            </a:r>
            <a:br/>
            <a:endParaRPr b="0" lang="fr-FR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Arial"/>
              </a:rPr>
              <a:t>Tous les type de déplacement peuvent être traités:</a:t>
            </a:r>
            <a:endParaRPr b="0" lang="fr-FR" sz="28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ourier New"/>
              <a:buChar char="o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Arial"/>
              </a:rPr>
              <a:t>auto, moto, vélo, trottinette, piéton, covoiturage</a:t>
            </a:r>
            <a:endParaRPr b="0" lang="fr-FR" sz="24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Arial"/>
              </a:rPr>
              <a:t>Concerne tout type de solution ou conseil</a:t>
            </a:r>
            <a:endParaRPr b="0" lang="fr-FR" sz="2800" spc="-1" strike="noStrike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buNone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Arial"/>
              </a:rPr>
              <a:t>Équipement du véhicule, équipement personnel, contrôle régulier de ces équipements, organisation personnelle ou familiale le matin, choix du mode de déplacement, choix des itinéraires, des horaires, partir à l’heure (la bonne!), choix de la résidence, choix du lieu de travail, télétravail, comportement du conducteur, respect, courtoisie…</a:t>
            </a:r>
            <a:endParaRPr b="0" lang="fr-FR" sz="24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  <a:ea typeface="Arial"/>
              </a:rPr>
              <a:t>L’œuvre doit être originale et ne pas reprendre de communication/graphisme déjà  vus sur le thème. Pas de copier-coller extrait d’internet ou autres affiches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LibreOffice/7.2.7.2.M8$Windows_X86_64 LibreOffice_project/cf1bdbb7fdbe4cc2bde03370057fbbb79d316db5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fr-FR</dc:language>
  <cp:lastModifiedBy/>
  <dcterms:modified xsi:type="dcterms:W3CDTF">2023-05-17T11:43:02Z</dcterms:modified>
  <cp:revision>1</cp:revision>
  <dc:subject/>
  <dc:title/>
</cp:coreProperties>
</file>